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2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84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26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68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10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52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94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362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619" autoAdjust="0"/>
  </p:normalViewPr>
  <p:slideViewPr>
    <p:cSldViewPr showGuides="1">
      <p:cViewPr>
        <p:scale>
          <a:sx n="40" d="100"/>
          <a:sy n="40" d="100"/>
        </p:scale>
        <p:origin x="-512" y="-3112"/>
      </p:cViewPr>
      <p:guideLst>
        <p:guide orient="horz" pos="6912"/>
        <p:guide pos="10368"/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CC0E3-902E-4C4B-AEC1-C3B02F0B0A29}" type="datetimeFigureOut">
              <a:rPr lang="en-US" smtClean="0"/>
              <a:t>7/21/16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FF62-FE64-FF45-BC08-040A58EC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FF62-FE64-FF45-BC08-040A58ECE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31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6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9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2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65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05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96B8E2C0-E22F-4503-8C7B-C5F819545AF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31ADCF32-4AF7-48A4-870A-983996CC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97431" tIns="248716" rIns="497431" bIns="24871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497431" tIns="248716" rIns="497431" bIns="24871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"/>
            <a:ext cx="43891200" cy="3657599"/>
          </a:xfrm>
          <a:prstGeom prst="rect">
            <a:avLst/>
          </a:prstGeom>
          <a:gradFill>
            <a:gsLst>
              <a:gs pos="86000">
                <a:srgbClr val="F4F4F4"/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lIns="128016" tIns="64008" rIns="128016" bIns="64008"/>
          <a:lstStyle>
            <a:lvl1pPr algn="r" defTabSz="3553084" rtl="0" eaLnBrk="1" latinLnBrk="0" hangingPunct="1">
              <a:spcBef>
                <a:spcPct val="0"/>
              </a:spcBef>
              <a:buNone/>
              <a:defRPr sz="171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89600"/>
            <a:ext cx="3810000" cy="1309076"/>
          </a:xfrm>
          <a:prstGeom prst="rect">
            <a:avLst/>
          </a:prstGeom>
        </p:spPr>
      </p:pic>
      <p:pic>
        <p:nvPicPr>
          <p:cNvPr id="10" name="Picture 20" descr="nsf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0" y="30251400"/>
            <a:ext cx="2286000" cy="227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533400"/>
            <a:ext cx="7805056" cy="2518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8135600" y="30708600"/>
            <a:ext cx="21539200" cy="1791260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en-GB" sz="3600" dirty="0" smtClean="0"/>
              <a:t>This work is funded by the National Science Foundation, Network for Computational Nanotechnology Cyberplatform, Award EEC-1227110.  Any opinions, findings, conclusions or recommendations expressed in this material are those of the authors and do not necessarily reflect the views of the National Science Foundation.</a:t>
            </a:r>
            <a:endParaRPr lang="en-GB" altLang="en-US" sz="3600" dirty="0"/>
          </a:p>
        </p:txBody>
      </p:sp>
      <p:pic>
        <p:nvPicPr>
          <p:cNvPr id="11" name="Picture 10" descr="SURF 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0609087"/>
            <a:ext cx="7747000" cy="23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defTabSz="426348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8808" indent="-1598808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0" kern="1200">
          <a:solidFill>
            <a:schemeClr val="tx1"/>
          </a:solidFill>
          <a:latin typeface="+mn-lt"/>
          <a:ea typeface="+mn-ea"/>
          <a:cs typeface="+mn-cs"/>
        </a:defRPr>
      </a:lvl1pPr>
      <a:lvl2pPr marL="3464084" indent="-1332341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329359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61104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284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24591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56335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98807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19822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1744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348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95231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26976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58719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790463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2220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395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tiff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jpg"/><Relationship Id="rId24" Type="http://schemas.openxmlformats.org/officeDocument/2006/relationships/image" Target="../media/image24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tiff"/><Relationship Id="rId1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8200" y="381000"/>
            <a:ext cx="34798000" cy="1191095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900" dirty="0" smtClean="0"/>
              <a:t>Gaussian Process Regressions for Objective Surrogates in Stochastic Multi-Objective Optimization</a:t>
            </a:r>
            <a:endParaRPr lang="en-US" sz="69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1828800"/>
            <a:ext cx="35255200" cy="108337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200" dirty="0" smtClean="0"/>
              <a:t>   Juan </a:t>
            </a:r>
            <a:r>
              <a:rPr lang="en-US" sz="6200" dirty="0" smtClean="0"/>
              <a:t>Sebastian </a:t>
            </a:r>
            <a:r>
              <a:rPr lang="en-US" sz="6200" dirty="0" smtClean="0"/>
              <a:t>Martinez</a:t>
            </a:r>
            <a:r>
              <a:rPr lang="en-US" sz="6200" baseline="30000" dirty="0"/>
              <a:t>*</a:t>
            </a:r>
            <a:r>
              <a:rPr lang="en-US" sz="6200" dirty="0" smtClean="0"/>
              <a:t>, </a:t>
            </a:r>
            <a:r>
              <a:rPr lang="en-US" sz="6200" dirty="0" err="1" smtClean="0"/>
              <a:t>Piyush</a:t>
            </a:r>
            <a:r>
              <a:rPr lang="en-US" sz="6200" dirty="0" smtClean="0"/>
              <a:t> </a:t>
            </a:r>
            <a:r>
              <a:rPr lang="en-US" sz="6200" dirty="0" err="1" smtClean="0"/>
              <a:t>Pandita</a:t>
            </a:r>
            <a:r>
              <a:rPr lang="en-US" sz="6200" baseline="30000" dirty="0" smtClean="0"/>
              <a:t>✝</a:t>
            </a:r>
            <a:r>
              <a:rPr lang="en-US" sz="6200" dirty="0" smtClean="0"/>
              <a:t>, </a:t>
            </a:r>
            <a:r>
              <a:rPr lang="en-US" sz="6200" dirty="0" err="1" smtClean="0"/>
              <a:t>Rohit</a:t>
            </a:r>
            <a:r>
              <a:rPr lang="en-US" sz="6200" dirty="0" smtClean="0"/>
              <a:t> </a:t>
            </a:r>
            <a:r>
              <a:rPr lang="en-US" sz="6200" dirty="0" err="1" smtClean="0"/>
              <a:t>Tripathy</a:t>
            </a:r>
            <a:r>
              <a:rPr lang="en-US" sz="6200" baseline="30000" dirty="0"/>
              <a:t> ✝</a:t>
            </a:r>
            <a:r>
              <a:rPr lang="en-US" sz="6200" dirty="0" smtClean="0"/>
              <a:t>, </a:t>
            </a:r>
            <a:r>
              <a:rPr lang="en-US" sz="6200" dirty="0" err="1" smtClean="0"/>
              <a:t>Ilias</a:t>
            </a:r>
            <a:r>
              <a:rPr lang="en-US" sz="6200" dirty="0" smtClean="0"/>
              <a:t> </a:t>
            </a:r>
            <a:r>
              <a:rPr lang="en-US" sz="6200" dirty="0" err="1" smtClean="0"/>
              <a:t>Bilionis</a:t>
            </a:r>
            <a:r>
              <a:rPr lang="en-US" sz="6200" baseline="30000" dirty="0"/>
              <a:t> ✝</a:t>
            </a:r>
            <a:endParaRPr lang="en-US" sz="6200" baseline="30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207887" y="31119002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63600" y="3657600"/>
            <a:ext cx="29464000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aseline="30000" dirty="0" smtClean="0"/>
              <a:t>*</a:t>
            </a:r>
            <a:r>
              <a:rPr lang="en-US" sz="4000" dirty="0" smtClean="0"/>
              <a:t>Department </a:t>
            </a:r>
            <a:r>
              <a:rPr lang="en-US" sz="4000" dirty="0"/>
              <a:t>of Electric and Electronic Engineering, Universidad de Los Andes, Bogo</a:t>
            </a:r>
            <a:r>
              <a:rPr lang="es-ES" sz="4000" dirty="0" err="1"/>
              <a:t>tá</a:t>
            </a:r>
            <a:r>
              <a:rPr lang="es-ES" sz="4000" dirty="0"/>
              <a:t> D.C, 111711, Colombia.</a:t>
            </a:r>
            <a:endParaRPr lang="en-US" sz="4000" baseline="-25000" dirty="0"/>
          </a:p>
          <a:p>
            <a:pPr algn="r"/>
            <a:r>
              <a:rPr lang="en-US" sz="4000" baseline="30000" dirty="0"/>
              <a:t>✝ </a:t>
            </a:r>
            <a:r>
              <a:rPr lang="en-US" sz="4000" dirty="0" smtClean="0"/>
              <a:t>Department </a:t>
            </a:r>
            <a:r>
              <a:rPr lang="en-US" sz="4000" dirty="0"/>
              <a:t>of Mechanical Engineering, Purdue University, West Lafayette, Indiana, IN 47907, </a:t>
            </a:r>
            <a:r>
              <a:rPr lang="en-US" sz="4000" dirty="0" smtClean="0"/>
              <a:t>USA.</a:t>
            </a:r>
            <a:endParaRPr lang="es-ES" sz="4000" baseline="30000" dirty="0"/>
          </a:p>
        </p:txBody>
      </p:sp>
      <p:sp>
        <p:nvSpPr>
          <p:cNvPr id="36" name="Rounded Rectangle 35"/>
          <p:cNvSpPr/>
          <p:nvPr/>
        </p:nvSpPr>
        <p:spPr>
          <a:xfrm>
            <a:off x="763156" y="13870079"/>
            <a:ext cx="1003275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Problem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64782" y="6267638"/>
            <a:ext cx="993849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Background and Motivation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15507" y="24773556"/>
            <a:ext cx="1005791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Objective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471615" y="6267638"/>
            <a:ext cx="1947309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The Methods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417398" y="22490601"/>
            <a:ext cx="19354306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Results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1539289" y="21533715"/>
            <a:ext cx="11640712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At the end…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4234" y="7593655"/>
            <a:ext cx="8763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Optimization defines the situation where </a:t>
            </a:r>
            <a:r>
              <a:rPr lang="en-US" sz="3200" dirty="0"/>
              <a:t> a function that describes the operation of a system should be minimized or </a:t>
            </a:r>
            <a:r>
              <a:rPr lang="en-US" sz="3200" dirty="0" smtClean="0"/>
              <a:t>maximized, restricted </a:t>
            </a:r>
            <a:r>
              <a:rPr lang="en-US" sz="3200" dirty="0"/>
              <a:t>to some constraints imposed by the system </a:t>
            </a:r>
            <a:r>
              <a:rPr lang="en-US" sz="3200" dirty="0" smtClean="0"/>
              <a:t>itself.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1546745" y="25465848"/>
            <a:ext cx="11633255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18109" y="26843436"/>
            <a:ext cx="119819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[1] M</a:t>
            </a:r>
            <a:r>
              <a:rPr lang="en-US" sz="3000" dirty="0"/>
              <a:t>. Seeger, Gaussian processes for machine learning. , vol. 14. 2004</a:t>
            </a:r>
            <a:r>
              <a:rPr lang="en-US" sz="3000" dirty="0" smtClean="0"/>
              <a:t>.</a:t>
            </a:r>
            <a:endParaRPr lang="es-ES" sz="3000" dirty="0"/>
          </a:p>
          <a:p>
            <a:r>
              <a:rPr lang="es-ES" sz="3000" dirty="0" smtClean="0"/>
              <a:t>[2] </a:t>
            </a:r>
            <a:r>
              <a:rPr lang="es-ES" sz="3000" dirty="0" err="1"/>
              <a:t>Emmerich</a:t>
            </a:r>
            <a:r>
              <a:rPr lang="es-ES" sz="3000" dirty="0"/>
              <a:t>, Michael, and </a:t>
            </a:r>
            <a:r>
              <a:rPr lang="es-ES" sz="3000" dirty="0" err="1"/>
              <a:t>Jan-willem</a:t>
            </a:r>
            <a:r>
              <a:rPr lang="es-ES" sz="3000" dirty="0"/>
              <a:t> </a:t>
            </a:r>
            <a:r>
              <a:rPr lang="es-ES" sz="3000" dirty="0" err="1"/>
              <a:t>Klinkenberg</a:t>
            </a:r>
            <a:r>
              <a:rPr lang="es-ES" sz="3000" dirty="0"/>
              <a:t>. "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dirty="0" err="1"/>
              <a:t>computation</a:t>
            </a:r>
            <a:r>
              <a:rPr lang="es-ES" sz="3000" dirty="0"/>
              <a:t> of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dirty="0" err="1"/>
              <a:t>expected</a:t>
            </a:r>
            <a:r>
              <a:rPr lang="es-ES" sz="3000" dirty="0"/>
              <a:t> </a:t>
            </a:r>
            <a:r>
              <a:rPr lang="es-ES" sz="3000" dirty="0" err="1"/>
              <a:t>improvement</a:t>
            </a:r>
            <a:r>
              <a:rPr lang="es-ES" sz="3000" dirty="0"/>
              <a:t> in </a:t>
            </a:r>
            <a:r>
              <a:rPr lang="es-ES" sz="3000" dirty="0" err="1"/>
              <a:t>dominated</a:t>
            </a:r>
            <a:r>
              <a:rPr lang="es-ES" sz="3000" dirty="0"/>
              <a:t> </a:t>
            </a:r>
            <a:r>
              <a:rPr lang="es-ES" sz="3000" dirty="0" err="1"/>
              <a:t>hypervolume</a:t>
            </a:r>
            <a:r>
              <a:rPr lang="es-ES" sz="3000" dirty="0"/>
              <a:t> of Pareto </a:t>
            </a:r>
            <a:r>
              <a:rPr lang="es-ES" sz="3000" dirty="0" err="1"/>
              <a:t>front</a:t>
            </a:r>
            <a:r>
              <a:rPr lang="es-ES" sz="3000" dirty="0"/>
              <a:t> </a:t>
            </a:r>
            <a:r>
              <a:rPr lang="es-ES" sz="3000" dirty="0" err="1"/>
              <a:t>approximations</a:t>
            </a:r>
            <a:r>
              <a:rPr lang="es-ES" sz="3000" dirty="0"/>
              <a:t>." </a:t>
            </a:r>
            <a:r>
              <a:rPr lang="es-ES" sz="3000" i="1" dirty="0" err="1"/>
              <a:t>Rapport</a:t>
            </a:r>
            <a:r>
              <a:rPr lang="es-ES" sz="3000" i="1" dirty="0"/>
              <a:t> </a:t>
            </a:r>
            <a:r>
              <a:rPr lang="es-ES" sz="3000" i="1" dirty="0" err="1"/>
              <a:t>technique</a:t>
            </a:r>
            <a:r>
              <a:rPr lang="es-ES" sz="3000" i="1" dirty="0"/>
              <a:t>, Leiden </a:t>
            </a:r>
            <a:r>
              <a:rPr lang="es-ES" sz="3000" i="1" dirty="0" err="1"/>
              <a:t>University</a:t>
            </a:r>
            <a:r>
              <a:rPr lang="es-ES" sz="3000" dirty="0"/>
              <a:t> (2008</a:t>
            </a:r>
            <a:r>
              <a:rPr lang="es-ES" sz="3000" dirty="0" smtClean="0"/>
              <a:t>).</a:t>
            </a:r>
          </a:p>
          <a:p>
            <a:r>
              <a:rPr lang="es-ES" sz="3000" dirty="0" smtClean="0"/>
              <a:t>[3] </a:t>
            </a:r>
            <a:r>
              <a:rPr lang="en-US" sz="3000" dirty="0"/>
              <a:t>J. Parr, Improvement criteria for constraint handling and </a:t>
            </a:r>
            <a:r>
              <a:rPr lang="en-US" sz="3000" dirty="0" err="1"/>
              <a:t>multiobjective</a:t>
            </a:r>
            <a:r>
              <a:rPr lang="en-US" sz="3000" dirty="0"/>
              <a:t> optimization . PhD</a:t>
            </a:r>
          </a:p>
          <a:p>
            <a:r>
              <a:rPr lang="en-US" sz="3000" dirty="0"/>
              <a:t>thesis, University of Southampton, 2013.</a:t>
            </a:r>
            <a:endParaRPr lang="en-US" sz="30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033573" y="15189480"/>
            <a:ext cx="93840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Real life optimization problems in science and engineering share similar issues</a:t>
            </a:r>
            <a:r>
              <a:rPr lang="en-US" sz="3200" dirty="0" smtClean="0"/>
              <a:t>:</a:t>
            </a:r>
            <a:endParaRPr lang="en-US" sz="3200" dirty="0"/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Multiple objectives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Limited observations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Expensive experiments or evaluations of computer code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Black box systems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Noise in observations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Epistemic uncertainty</a:t>
            </a:r>
            <a:endParaRPr lang="en-US" sz="32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140580" y="19749816"/>
            <a:ext cx="8850307" cy="2107666"/>
            <a:chOff x="551853" y="18558835"/>
            <a:chExt cx="10516492" cy="2479894"/>
          </a:xfrm>
        </p:grpSpPr>
        <p:sp>
          <p:nvSpPr>
            <p:cNvPr id="47" name="Cube 46"/>
            <p:cNvSpPr/>
            <p:nvPr/>
          </p:nvSpPr>
          <p:spPr>
            <a:xfrm>
              <a:off x="4231587" y="18558835"/>
              <a:ext cx="2841171" cy="247989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062546" y="195296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062546" y="20107326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062546" y="207488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20986" y="194693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20986" y="20047075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720986" y="206885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40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eft Brace 55"/>
            <p:cNvSpPr/>
            <p:nvPr/>
          </p:nvSpPr>
          <p:spPr>
            <a:xfrm>
              <a:off x="1370707" y="19512534"/>
              <a:ext cx="545877" cy="1279451"/>
            </a:xfrm>
            <a:prstGeom prst="leftBrac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Left Brace 56"/>
            <p:cNvSpPr/>
            <p:nvPr/>
          </p:nvSpPr>
          <p:spPr>
            <a:xfrm rot="10800000">
              <a:off x="9016280" y="19425701"/>
              <a:ext cx="545877" cy="1279451"/>
            </a:xfrm>
            <a:prstGeom prst="leftBrace">
              <a:avLst>
                <a:gd name="adj1" fmla="val 8333"/>
                <a:gd name="adj2" fmla="val 46676"/>
              </a:avLst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772335" y="21936563"/>
            <a:ext cx="39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Black box system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6722" y="22625359"/>
            <a:ext cx="93840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Different approaches have been taken through evolutionary algorithms: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Large amount of observations required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/>
              <a:t>Uncertainty is not considered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6497" r="8135"/>
          <a:stretch/>
        </p:blipFill>
        <p:spPr>
          <a:xfrm>
            <a:off x="797062" y="26106180"/>
            <a:ext cx="4981663" cy="3683648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6297089" y="7644789"/>
            <a:ext cx="3665210" cy="15039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Train GP surrogates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425497" y="7644789"/>
            <a:ext cx="3665210" cy="150393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Project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396616" y="764479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Initial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6553906" y="7644788"/>
            <a:ext cx="4201713" cy="15039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 expected improvement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6822157" y="1028852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Propose a design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425497" y="1028852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Add new observation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0800000">
            <a:off x="18129694" y="9148726"/>
            <a:ext cx="3295803" cy="189176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5061826" y="8396757"/>
            <a:ext cx="123526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962299" y="8396757"/>
            <a:ext cx="1463198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5090707" y="8396756"/>
            <a:ext cx="1463198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8654762" y="9148725"/>
            <a:ext cx="0" cy="1139795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5090707" y="11040487"/>
            <a:ext cx="17314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016908" y="12071946"/>
            <a:ext cx="7259601" cy="50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General methodology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ube 89"/>
              <p:cNvSpPr/>
              <p:nvPr/>
            </p:nvSpPr>
            <p:spPr>
              <a:xfrm>
                <a:off x="3965019" y="9941530"/>
                <a:ext cx="2224203" cy="1982578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Cub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19" y="9941530"/>
                <a:ext cx="2224203" cy="1982578"/>
              </a:xfrm>
              <a:prstGeom prst="cub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>
            <a:off x="2344704" y="11032822"/>
            <a:ext cx="1635629" cy="10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036903" y="10991099"/>
            <a:ext cx="16367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2226261" y="10018658"/>
                <a:ext cx="170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61" y="10018658"/>
                <a:ext cx="1706092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5962224" y="9928424"/>
                <a:ext cx="17060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224" y="9928424"/>
                <a:ext cx="170609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1369699" y="11072771"/>
            <a:ext cx="2754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Time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Materials</a:t>
            </a:r>
          </a:p>
          <a:p>
            <a:pPr marL="571500" indent="-571500">
              <a:buFont typeface="Arial" charset="0"/>
              <a:buChar char="•"/>
            </a:pPr>
            <a:r>
              <a:rPr lang="is-IS" sz="3200" dirty="0" smtClean="0"/>
              <a:t>…</a:t>
            </a:r>
            <a:endParaRPr lang="en-US" sz="32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6254554" y="10944087"/>
            <a:ext cx="4214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Heat dissipation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Cost</a:t>
            </a:r>
          </a:p>
          <a:p>
            <a:pPr marL="571500" indent="-571500">
              <a:buFont typeface="Arial" charset="0"/>
              <a:buChar char="•"/>
            </a:pPr>
            <a:r>
              <a:rPr lang="is-IS" sz="3200" dirty="0" smtClean="0"/>
              <a:t>…</a:t>
            </a:r>
            <a:endParaRPr lang="en-US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2963086" y="12596733"/>
                <a:ext cx="4584522" cy="733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32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3200" b="0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s-ES" sz="32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086" y="12596733"/>
                <a:ext cx="4584522" cy="7333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>
            <a:off x="11055161" y="6267638"/>
            <a:ext cx="0" cy="24329872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2107168" y="29766514"/>
            <a:ext cx="284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79049" y="13164433"/>
            <a:ext cx="646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3200" i="1" smtClean="0">
                <a:latin typeface="Arial" charset="0"/>
                <a:ea typeface="Arial" charset="0"/>
                <a:cs typeface="Arial" charset="0"/>
              </a:rPr>
              <a:t>optimization problem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31242000" y="6188774"/>
            <a:ext cx="0" cy="24557663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825310" y="26161201"/>
            <a:ext cx="5253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The Pareto front defines the set of optimal values for the objectives in the system being analyzed</a:t>
            </a:r>
            <a:r>
              <a:rPr lang="en-US" sz="3200" dirty="0" smtClean="0"/>
              <a:t>. Given an initial set of observations, an iterative optimization process discovers the front along with the corresponding experimental designs</a:t>
            </a:r>
            <a:endParaRPr lang="en-US" sz="3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11433498" y="12810490"/>
            <a:ext cx="1540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50000"/>
                  </a:schemeClr>
                </a:solidFill>
              </a:rPr>
              <a:t>Gaussian process regressions to build objective surrogates: 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525646" y="13687498"/>
            <a:ext cx="19440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Gaussian process (GP) is a collection of random variables, any finite number of which have a joint Gaussian </a:t>
            </a:r>
            <a:r>
              <a:rPr lang="en-US" sz="3200" dirty="0" smtClean="0"/>
              <a:t>distribution [1]</a:t>
            </a:r>
            <a:endParaRPr lang="en-US" sz="32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614" y="14591972"/>
            <a:ext cx="5257751" cy="356262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35" y="18390762"/>
            <a:ext cx="5098910" cy="3466720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11828129" y="15000877"/>
            <a:ext cx="4715316" cy="125674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Prior Information and beliefs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1978956" y="18290594"/>
            <a:ext cx="4484949" cy="1044909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ounded Rectangle 128"/>
              <p:cNvSpPr/>
              <p:nvPr/>
            </p:nvSpPr>
            <p:spPr>
              <a:xfrm>
                <a:off x="16543444" y="16475770"/>
                <a:ext cx="4520971" cy="1972239"/>
              </a:xfrm>
              <a:prstGeom prst="round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Likelihood and Bayes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9" name="Rounded 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3444" y="16475770"/>
                <a:ext cx="4520971" cy="1972239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/>
          <p:cNvSpPr/>
          <p:nvPr/>
        </p:nvSpPr>
        <p:spPr>
          <a:xfrm>
            <a:off x="17409349" y="20029068"/>
            <a:ext cx="3019036" cy="1245514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Posterior</a:t>
            </a:r>
            <a:endParaRPr lang="en-US" sz="3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446714" y="22676715"/>
            <a:ext cx="119910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Using Gaussian process regressions is an effective method for building objective surrogates under uncertainty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The method  allows experimentalists to obtain an optimal set of designs to apply in their experiments, with no extra costs or inefficient use of resources</a:t>
            </a:r>
            <a:endParaRPr lang="en-US" sz="3200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615" y="24073819"/>
            <a:ext cx="4695930" cy="5150872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110" y="24099598"/>
            <a:ext cx="4619827" cy="5099315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5247677" y="29520292"/>
            <a:ext cx="1082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latin typeface="Arial" charset="0"/>
                <a:ea typeface="Arial" charset="0"/>
                <a:cs typeface="Arial" charset="0"/>
              </a:rPr>
              <a:t>SMOOT (Stochastic Multi-Objective Optimization Tool):</a:t>
            </a:r>
          </a:p>
          <a:p>
            <a:pPr algn="ctr"/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3200" b="1" u="sng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nanohub.org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/tools/smoot/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31888874" y="6188774"/>
                <a:ext cx="11530766" cy="414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A synthetic 2-dimensional problem was tested[3]: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+10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10.5−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+5.5</m:t>
                              </m:r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+0.5</m:t>
                              </m:r>
                            </m:e>
                          </m:d>
                        </m:e>
                      </m:rad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30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8874" y="6188774"/>
                <a:ext cx="11530766" cy="4146456"/>
              </a:xfrm>
              <a:prstGeom prst="rect">
                <a:avLst/>
              </a:prstGeom>
              <a:blipFill rotWithShape="0">
                <a:blip r:embed="rId15"/>
                <a:stretch>
                  <a:fillRect l="-1321" t="-1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37840" y="10599524"/>
            <a:ext cx="5193293" cy="412656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42245" y="10577793"/>
            <a:ext cx="5181623" cy="405006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17212" y="16289676"/>
            <a:ext cx="3822444" cy="191122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19"/>
          <a:srcRect l="6059" t="19555" r="5804"/>
          <a:stretch/>
        </p:blipFill>
        <p:spPr>
          <a:xfrm>
            <a:off x="12322127" y="19617019"/>
            <a:ext cx="3797654" cy="241400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20"/>
          <a:srcRect l="3309" t="10945" r="6069" b="12189"/>
          <a:stretch/>
        </p:blipFill>
        <p:spPr>
          <a:xfrm>
            <a:off x="20814223" y="19980142"/>
            <a:ext cx="2318770" cy="1343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17" idx="3"/>
            <a:endCxn id="129" idx="0"/>
          </p:cNvCxnSpPr>
          <p:nvPr/>
        </p:nvCxnSpPr>
        <p:spPr>
          <a:xfrm>
            <a:off x="16543445" y="15629250"/>
            <a:ext cx="2260485" cy="84652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18" idx="3"/>
            <a:endCxn id="129" idx="2"/>
          </p:cNvCxnSpPr>
          <p:nvPr/>
        </p:nvCxnSpPr>
        <p:spPr>
          <a:xfrm flipV="1">
            <a:off x="16463905" y="18448009"/>
            <a:ext cx="2340025" cy="36504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3862637" y="21738633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 Gaussian process regression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81444" y="24184165"/>
            <a:ext cx="4304892" cy="5082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843" y="24105923"/>
            <a:ext cx="4428718" cy="5150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714" y="15839581"/>
            <a:ext cx="6644710" cy="5102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448" y="15990627"/>
            <a:ext cx="4372201" cy="5100900"/>
          </a:xfrm>
          <a:prstGeom prst="rect">
            <a:avLst/>
          </a:prstGeom>
        </p:spPr>
      </p:pic>
      <p:cxnSp>
        <p:nvCxnSpPr>
          <p:cNvPr id="92" name="Elbow Connector 91"/>
          <p:cNvCxnSpPr>
            <a:stCxn id="129" idx="3"/>
            <a:endCxn id="130" idx="0"/>
          </p:cNvCxnSpPr>
          <p:nvPr/>
        </p:nvCxnSpPr>
        <p:spPr>
          <a:xfrm flipH="1">
            <a:off x="18918867" y="17461890"/>
            <a:ext cx="2145548" cy="2567178"/>
          </a:xfrm>
          <a:prstGeom prst="bentConnector4">
            <a:avLst>
              <a:gd name="adj1" fmla="val -10655"/>
              <a:gd name="adj2" fmla="val 69206"/>
            </a:avLst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1634332" y="14758519"/>
            <a:ext cx="11621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Optimizing the compressive strength and the flow of concrete in a concrete slump test (from the UCI Machine Learning Repository):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9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864</TotalTime>
  <Words>421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Cambria Math</vt:lpstr>
      <vt:lpstr>Arial</vt:lpstr>
      <vt:lpstr>Theme2</vt:lpstr>
      <vt:lpstr>PowerPoint Presentation</vt:lpstr>
    </vt:vector>
  </TitlesOfParts>
  <Manager/>
  <Company>Engineering Computer Network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Rush, Megan M</dc:creator>
  <cp:keywords/>
  <dc:description/>
  <cp:lastModifiedBy>Juan Sebastian Martinez Carvajal</cp:lastModifiedBy>
  <cp:revision>79</cp:revision>
  <cp:lastPrinted>2016-07-15T16:30:26Z</cp:lastPrinted>
  <dcterms:created xsi:type="dcterms:W3CDTF">2014-02-13T19:35:39Z</dcterms:created>
  <dcterms:modified xsi:type="dcterms:W3CDTF">2016-07-21T14:38:49Z</dcterms:modified>
  <cp:category/>
</cp:coreProperties>
</file>